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33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0" r:id="rId4"/>
    <p:sldId id="288" r:id="rId5"/>
    <p:sldId id="272" r:id="rId6"/>
    <p:sldId id="275" r:id="rId7"/>
    <p:sldId id="279" r:id="rId8"/>
    <p:sldId id="301" r:id="rId9"/>
    <p:sldId id="264" r:id="rId10"/>
    <p:sldId id="276" r:id="rId11"/>
    <p:sldId id="262" r:id="rId12"/>
    <p:sldId id="284" r:id="rId13"/>
    <p:sldId id="285" r:id="rId14"/>
    <p:sldId id="263" r:id="rId15"/>
    <p:sldId id="296" r:id="rId16"/>
    <p:sldId id="281" r:id="rId17"/>
    <p:sldId id="260" r:id="rId18"/>
    <p:sldId id="282" r:id="rId19"/>
    <p:sldId id="283" r:id="rId20"/>
    <p:sldId id="299" r:id="rId21"/>
    <p:sldId id="289" r:id="rId22"/>
    <p:sldId id="268" r:id="rId23"/>
    <p:sldId id="286" r:id="rId24"/>
    <p:sldId id="290" r:id="rId25"/>
    <p:sldId id="277" r:id="rId26"/>
    <p:sldId id="292" r:id="rId27"/>
    <p:sldId id="261" r:id="rId28"/>
    <p:sldId id="273" r:id="rId29"/>
    <p:sldId id="278" r:id="rId30"/>
    <p:sldId id="274" r:id="rId31"/>
    <p:sldId id="294" r:id="rId32"/>
    <p:sldId id="297" r:id="rId33"/>
    <p:sldId id="295" r:id="rId34"/>
    <p:sldId id="298" r:id="rId35"/>
    <p:sldId id="258" r:id="rId36"/>
    <p:sldId id="259" r:id="rId37"/>
    <p:sldId id="271" r:id="rId38"/>
    <p:sldId id="303" r:id="rId3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8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8EF903-9E10-4FFB-9E81-5039C042A4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39B0635-88F2-450F-85C1-785FF6D82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99CA21-052D-4F7E-BA42-20F35FE46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E0F5B-2053-4DD7-AA96-6587DAFFDEC1}" type="datetimeFigureOut">
              <a:rPr lang="fr-FR" smtClean="0"/>
              <a:t>07/06/2018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24E906B-2CCC-4567-AB61-3A45662E2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7B3AA68-E6A7-4622-93D9-BB7A89F7C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B2274-1C33-4689-A724-99646B2C6D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1230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B1E510-E0D1-42A1-B1BA-89E95FF52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68DB849-804A-480C-8ADE-36D6D9764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56B8A25-1362-44DA-9D19-F6672030B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E0F5B-2053-4DD7-AA96-6587DAFFDEC1}" type="datetimeFigureOut">
              <a:rPr lang="fr-FR" smtClean="0"/>
              <a:t>07/06/2018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11FEFD-73B1-4B51-832B-6D7A89CF1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8EF77E-9982-4018-85FA-D9333E9E0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B2274-1C33-4689-A724-99646B2C6D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6342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B991C6-EBAD-4F7C-B62E-69AB850E9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9A43BA2-1937-4F0D-B932-889ABBFD0E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B0642C7-AC9F-4C08-B1E0-F2A3FB4DB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E0F5B-2053-4DD7-AA96-6587DAFFDEC1}" type="datetimeFigureOut">
              <a:rPr lang="fr-FR" smtClean="0"/>
              <a:t>07/06/2018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1CD8325-7897-4CBA-BFA8-101103497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F48100-DD2B-4DA5-BFD3-1F31B38BE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B2274-1C33-4689-A724-99646B2C6D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2864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DE5196-85DA-4EBC-B2D1-108CC83CF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4F8ACFB-B486-4CEA-B5B5-E238F480D2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257596C-77D9-4474-BC71-45B5E72B61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F09936-A5F9-445F-AF79-84FA7FB86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E0F5B-2053-4DD7-AA96-6587DAFFDEC1}" type="datetimeFigureOut">
              <a:rPr lang="fr-FR" smtClean="0"/>
              <a:t>07/06/2018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B5391E4-9B74-42DC-825C-4FECA74F7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F7ABDD-FE54-4147-ADF8-73824FC18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B2274-1C33-4689-A724-99646B2C6D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1178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F5A95A-285B-4451-92BD-48C227BFB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6FDF71F-5D15-42A2-B876-78D3D6CBE8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88FEC17-B006-40CF-9A51-9E904F7FD6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3369C70-CA9B-4D61-A549-A903D78F65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9AD2F4C-13C3-4B5B-B9F8-C453FE8EF7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7C78499-4C16-433A-838C-119802704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E0F5B-2053-4DD7-AA96-6587DAFFDEC1}" type="datetimeFigureOut">
              <a:rPr lang="fr-FR" smtClean="0"/>
              <a:t>07/06/2018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A92093C-35B1-4E7B-A1DD-1FE2BFAC8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A49FCC9-81CF-4D2D-85CB-8E78DB00C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B2274-1C33-4689-A724-99646B2C6D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1046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EB8B1D-7607-4EBB-997C-F0A294329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B1B2667-77F8-4D9A-A5EC-6B6888383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E0F5B-2053-4DD7-AA96-6587DAFFDEC1}" type="datetimeFigureOut">
              <a:rPr lang="fr-FR" smtClean="0"/>
              <a:t>07/06/2018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9B0891F-4323-4589-9E01-F3C28FBB1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1952570-5405-4163-B39C-E737DDFCA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B2274-1C33-4689-A724-99646B2C6D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0995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7D91FA3-A5DA-42CF-89C1-2A630570C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E0F5B-2053-4DD7-AA96-6587DAFFDEC1}" type="datetimeFigureOut">
              <a:rPr lang="fr-FR" smtClean="0"/>
              <a:t>07/06/2018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5160CE0-0B14-4168-9817-03251950A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E8B6D84-12B9-434B-8C45-F41223ADC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B2274-1C33-4689-A724-99646B2C6D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0811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401FE6-9967-4592-B131-B528F79A1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5F11AF8-04E6-45E7-B732-A4F6A91A8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1A5F023-28A9-4011-AAB3-2329787C53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3C6C938-9A38-4240-A5B4-E8BC0D25A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E0F5B-2053-4DD7-AA96-6587DAFFDEC1}" type="datetimeFigureOut">
              <a:rPr lang="fr-FR" smtClean="0"/>
              <a:t>07/06/2018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1B0912D-73FA-4648-A557-14EA5EA91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4CEC974-4637-498D-BF69-2EFB1BE35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B2274-1C33-4689-A724-99646B2C6D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3854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F0B9F9-B44F-46FD-8882-3E7B9DBC9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D75771C-7059-49C9-9533-6042A7A97E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78D757C-4EFA-4593-ACDB-2678B6D1E4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4C04C19-F35E-4437-B496-2E9BC4D52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E0F5B-2053-4DD7-AA96-6587DAFFDEC1}" type="datetimeFigureOut">
              <a:rPr lang="fr-FR" smtClean="0"/>
              <a:t>07/06/2018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599741D-0E15-4939-BE60-5EC9B0A51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0110E91-6985-40C5-906B-C02D5ED85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B2274-1C33-4689-A724-99646B2C6D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2442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4B3116-034B-49B2-8DA6-D0B2EA91A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DBD0824-A012-41C4-B690-9BE2AFF855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6FE26B5-3FEA-46E7-AAE9-B6E096DD7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E0F5B-2053-4DD7-AA96-6587DAFFDEC1}" type="datetimeFigureOut">
              <a:rPr lang="fr-FR" smtClean="0"/>
              <a:t>07/06/2018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3888C44-F68A-48AB-924D-0E91EA9EE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11C2356-482A-4442-B8ED-0D2DBF72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B2274-1C33-4689-A724-99646B2C6D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4478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47E8433-EE14-444E-916F-C1D3B36E9A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A24532D-647A-4F74-B4D1-61AB6514F9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2F8EBF4-1247-4A6F-AC88-55DFB322E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E0F5B-2053-4DD7-AA96-6587DAFFDEC1}" type="datetimeFigureOut">
              <a:rPr lang="fr-FR" smtClean="0"/>
              <a:t>07/06/2018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434EA15-009B-405D-B0AC-4F92869B6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096400-F8F7-43E4-861A-0565D197C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B2274-1C33-4689-A724-99646B2C6D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0113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D80F21D-7B69-48D1-ABE0-271257A2E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0632CF-ADC1-4BAC-88F5-3CDBB5134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C972FA7-72F8-4652-BC43-94F49F1427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E0F5B-2053-4DD7-AA96-6587DAFFDEC1}" type="datetimeFigureOut">
              <a:rPr lang="fr-FR" smtClean="0"/>
              <a:t>07/06/2018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6EA81F-0038-466D-A8BC-9461CC8EBD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EF6DCEF-A7C4-4707-98C6-C31473A1C6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3B2274-1C33-4689-A724-99646B2C6D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9862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9.wmf"/><Relationship Id="rId4" Type="http://schemas.openxmlformats.org/officeDocument/2006/relationships/package" Target="../embeddings/Microsoft_PowerPoint_Presentation.pptx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6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jpg"/><Relationship Id="rId5" Type="http://schemas.openxmlformats.org/officeDocument/2006/relationships/image" Target="../media/image5.jpg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PowerPoint_Presentation1.ppt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1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4ABA93-9262-4365-B663-066DC4DFA6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F713C28-EB48-4C5D-ACC5-3663D4CF41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C972674-839A-428C-9258-3C1E7F774C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9583" y="-11159"/>
            <a:ext cx="12866216" cy="745013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9506DFA-D8CF-437D-9E6E-DC56AC6BC37C}"/>
              </a:ext>
            </a:extLst>
          </p:cNvPr>
          <p:cNvSpPr txBox="1"/>
          <p:nvPr/>
        </p:nvSpPr>
        <p:spPr>
          <a:xfrm>
            <a:off x="1542199" y="3174081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chemeClr val="bg1"/>
                </a:solidFill>
              </a:rPr>
              <a:t>ASSEMBLÉE GÉNERALE DE BVV</a:t>
            </a:r>
          </a:p>
          <a:p>
            <a:pPr algn="ctr"/>
            <a:r>
              <a:rPr lang="fr-FR" sz="5400" b="1" dirty="0">
                <a:solidFill>
                  <a:schemeClr val="bg1"/>
                </a:solidFill>
              </a:rPr>
              <a:t> JEUDI 7 JUIN 2018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DB9E1D1-87EE-452D-A009-8CB8113983E5}"/>
              </a:ext>
            </a:extLst>
          </p:cNvPr>
          <p:cNvSpPr txBox="1"/>
          <p:nvPr/>
        </p:nvSpPr>
        <p:spPr>
          <a:xfrm>
            <a:off x="9485193" y="6675139"/>
            <a:ext cx="22109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</a:rPr>
              <a:t>Cliché olivier </a:t>
            </a:r>
            <a:r>
              <a:rPr lang="fr-FR" sz="1200" dirty="0" err="1">
                <a:solidFill>
                  <a:schemeClr val="bg1"/>
                </a:solidFill>
              </a:rPr>
              <a:t>labasse</a:t>
            </a:r>
            <a:endParaRPr lang="fr-FR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854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5C933E-D121-455C-A1D1-D5D9E2922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Agenda de la réunion annuelle </a:t>
            </a:r>
            <a:br>
              <a:rPr lang="fr-FR" b="1" dirty="0"/>
            </a:br>
            <a:r>
              <a:rPr lang="fr-FR" b="1" dirty="0"/>
              <a:t>« pour Bien Vivre à Veyrier-du-Lac »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A8766AE-24F7-4D1F-B3B0-9EC3E1B486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9061"/>
            <a:ext cx="10515600" cy="3827901"/>
          </a:xfrm>
        </p:spPr>
        <p:txBody>
          <a:bodyPr/>
          <a:lstStyle/>
          <a:p>
            <a:r>
              <a:rPr lang="fr-FR" b="1" dirty="0"/>
              <a:t>18h.      Assemblée Générale statutaire BVV </a:t>
            </a:r>
          </a:p>
          <a:p>
            <a:endParaRPr lang="fr-FR" b="1" dirty="0"/>
          </a:p>
          <a:p>
            <a:r>
              <a:rPr lang="fr-FR" b="1" dirty="0"/>
              <a:t>18h45. Réunion publique d’information, invité Jean Paul </a:t>
            </a:r>
            <a:r>
              <a:rPr lang="fr-FR" b="1" dirty="0" err="1"/>
              <a:t>Amoudry</a:t>
            </a:r>
            <a:r>
              <a:rPr lang="fr-FR" b="1" dirty="0"/>
              <a:t>  </a:t>
            </a:r>
          </a:p>
          <a:p>
            <a:endParaRPr lang="fr-FR" b="1" dirty="0"/>
          </a:p>
          <a:p>
            <a:r>
              <a:rPr lang="fr-FR" b="1" dirty="0"/>
              <a:t>19h45. Verre de l’amitié</a:t>
            </a:r>
          </a:p>
        </p:txBody>
      </p:sp>
    </p:spTree>
    <p:extLst>
      <p:ext uri="{BB962C8B-B14F-4D97-AF65-F5344CB8AC3E}">
        <p14:creationId xmlns:p14="http://schemas.microsoft.com/office/powerpoint/2010/main" val="1637431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463040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/>
              <a:t>Assemblée générale statutaire BVV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313411"/>
            <a:ext cx="10515600" cy="4863552"/>
          </a:xfrm>
        </p:spPr>
        <p:txBody>
          <a:bodyPr>
            <a:normAutofit lnSpcReduction="10000"/>
          </a:bodyPr>
          <a:lstStyle/>
          <a:p>
            <a:r>
              <a:rPr lang="fr-FR" b="1" dirty="0"/>
              <a:t>Approbation du PV de l’AGO 2017 (projet envoyé en 2017 et sur site)</a:t>
            </a:r>
          </a:p>
          <a:p>
            <a:r>
              <a:rPr lang="fr-FR" b="1" dirty="0"/>
              <a:t>Rapport moral du Président, Olivier </a:t>
            </a:r>
            <a:r>
              <a:rPr lang="fr-FR" b="1" dirty="0" err="1"/>
              <a:t>Labasse</a:t>
            </a:r>
            <a:r>
              <a:rPr lang="fr-FR" b="1" dirty="0"/>
              <a:t>.</a:t>
            </a:r>
          </a:p>
          <a:p>
            <a:r>
              <a:rPr lang="fr-FR" b="1" dirty="0"/>
              <a:t>Rapport d’activité 2017, Claude </a:t>
            </a:r>
            <a:r>
              <a:rPr lang="fr-FR" b="1" dirty="0" err="1"/>
              <a:t>Saulgeot</a:t>
            </a:r>
            <a:r>
              <a:rPr lang="fr-FR" b="1" dirty="0"/>
              <a:t>, Vice-président.</a:t>
            </a:r>
          </a:p>
          <a:p>
            <a:r>
              <a:rPr lang="fr-FR" b="1" dirty="0"/>
              <a:t>Présentation des comptes de l’exercice clos le 31/12/2017, Jean Claude Secchi, trésorier.</a:t>
            </a:r>
          </a:p>
          <a:p>
            <a:r>
              <a:rPr lang="fr-FR" b="1" dirty="0"/>
              <a:t>Approbations et votes.</a:t>
            </a:r>
          </a:p>
          <a:p>
            <a:r>
              <a:rPr lang="fr-FR" b="1" dirty="0"/>
              <a:t>Renouvellement du Conseil d’administration: présentation des candidatures et votes.</a:t>
            </a:r>
          </a:p>
          <a:p>
            <a:r>
              <a:rPr lang="fr-FR" b="1" dirty="0"/>
              <a:t>Montants des cotisations 2019 (montants identiques à ceux votés pour 2018 et 2017); approbation soumise aux votes.</a:t>
            </a:r>
          </a:p>
          <a:p>
            <a:r>
              <a:rPr lang="fr-FR" b="1" dirty="0"/>
              <a:t>Questions diverses: les vôtres!</a:t>
            </a:r>
          </a:p>
        </p:txBody>
      </p:sp>
    </p:spTree>
    <p:extLst>
      <p:ext uri="{BB962C8B-B14F-4D97-AF65-F5344CB8AC3E}">
        <p14:creationId xmlns:p14="http://schemas.microsoft.com/office/powerpoint/2010/main" val="2659003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D7113A-8336-4D87-938B-BA4A06080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3043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200" b="1" dirty="0"/>
              <a:t>Approbation Projet de PV de l’AGO du 28/03/2017</a:t>
            </a:r>
            <a:br>
              <a:rPr lang="fr-FR" sz="3200" b="1" dirty="0"/>
            </a:br>
            <a:r>
              <a:rPr lang="fr-FR" sz="3200" b="1" dirty="0"/>
              <a:t> envoyé 12/04/2107 et sur site BVV: vote des adhérents</a:t>
            </a:r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133BCD82-6A74-4F78-9271-B0FCBAFB4A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492" y="1389186"/>
            <a:ext cx="7543799" cy="5103688"/>
          </a:xfrm>
        </p:spPr>
      </p:pic>
    </p:spTree>
    <p:extLst>
      <p:ext uri="{BB962C8B-B14F-4D97-AF65-F5344CB8AC3E}">
        <p14:creationId xmlns:p14="http://schemas.microsoft.com/office/powerpoint/2010/main" val="2478344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6BD4EA-265E-4CE8-B75D-406BC917C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Rapport moral du Président</a:t>
            </a:r>
            <a:br>
              <a:rPr lang="fr-FR" dirty="0"/>
            </a:br>
            <a:r>
              <a:rPr lang="fr-FR" sz="2700" dirty="0"/>
              <a:t>le rapport détaillé est disponible en version papier à l’entrée de la salle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9F0F5312-DFED-4DAB-9FEE-7D3942E3C85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068" y="1822412"/>
            <a:ext cx="5495975" cy="4121981"/>
          </a:xfrm>
        </p:spPr>
      </p:pic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3DD88607-3FB0-4373-8B5A-313BEF6A3E1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4454" y="1825625"/>
            <a:ext cx="2877008" cy="4121981"/>
          </a:xfrm>
        </p:spPr>
      </p:pic>
    </p:spTree>
    <p:extLst>
      <p:ext uri="{BB962C8B-B14F-4D97-AF65-F5344CB8AC3E}">
        <p14:creationId xmlns:p14="http://schemas.microsoft.com/office/powerpoint/2010/main" val="2625113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CB805E-DFC8-4072-83CF-12A33E7AB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Un exemple: les TC….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51A4EAC5-B02B-4F32-84B1-B604A3468D2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960" y="1690688"/>
            <a:ext cx="3679700" cy="4846965"/>
          </a:xfrm>
        </p:spPr>
      </p:pic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688F947F-F3B7-4E69-A2FB-3A4F83053DE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9379" y="1825625"/>
            <a:ext cx="5158106" cy="4667250"/>
          </a:xfrm>
        </p:spPr>
      </p:pic>
    </p:spTree>
    <p:extLst>
      <p:ext uri="{BB962C8B-B14F-4D97-AF65-F5344CB8AC3E}">
        <p14:creationId xmlns:p14="http://schemas.microsoft.com/office/powerpoint/2010/main" val="22025640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CD193-E85F-437B-923D-FFC7F4907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74917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600" dirty="0"/>
              <a:t>Urbanisation et qualité architecturale:                                         </a:t>
            </a:r>
            <a:r>
              <a:rPr lang="fr-FR" sz="3100" b="1" dirty="0"/>
              <a:t> PLU de Veyrier-du-Lac: propositions, analyse critique et suggestions.             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DC7B06A1-25C2-4C26-9822-F0930D8E69C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194" y="1690688"/>
            <a:ext cx="3957144" cy="4836697"/>
          </a:xfrm>
        </p:spPr>
      </p:pic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BE44570A-2C8A-4720-B61F-7C3A2CE1A4C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664" y="1664468"/>
            <a:ext cx="3626088" cy="4834784"/>
          </a:xfrm>
        </p:spPr>
      </p:pic>
    </p:spTree>
    <p:extLst>
      <p:ext uri="{BB962C8B-B14F-4D97-AF65-F5344CB8AC3E}">
        <p14:creationId xmlns:p14="http://schemas.microsoft.com/office/powerpoint/2010/main" val="3845217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CA2CC9-0930-4F64-A403-7991AC36B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200" b="1" dirty="0"/>
              <a:t>« Le paysage devient le décor du passage » (</a:t>
            </a:r>
            <a:r>
              <a:rPr lang="fr-FR" sz="3200" b="1" dirty="0" err="1"/>
              <a:t>S.Tesson</a:t>
            </a:r>
            <a:r>
              <a:rPr lang="fr-FR" sz="3200" b="1" dirty="0"/>
              <a:t>)</a:t>
            </a:r>
            <a:br>
              <a:rPr lang="fr-FR" sz="3200" b="1" dirty="0"/>
            </a:br>
            <a:r>
              <a:rPr lang="fr-FR" sz="3200" b="1" dirty="0"/>
              <a:t>et le village celui du transit et du trafic induit</a:t>
            </a:r>
          </a:p>
        </p:txBody>
      </p:sp>
      <p:pic>
        <p:nvPicPr>
          <p:cNvPr id="10" name="Espace réservé du contenu 9">
            <a:extLst>
              <a:ext uri="{FF2B5EF4-FFF2-40B4-BE49-F238E27FC236}">
                <a16:creationId xmlns:a16="http://schemas.microsoft.com/office/drawing/2014/main" id="{1D4AD6FD-1766-4A1E-8723-A6A17EBE065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891" y="1690689"/>
            <a:ext cx="6402915" cy="4802186"/>
          </a:xfrm>
        </p:spPr>
      </p:pic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0CBE9532-0858-454C-A0D2-BA65B6DB556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93036" y="2293103"/>
            <a:ext cx="4819315" cy="3614486"/>
          </a:xfrm>
        </p:spPr>
      </p:pic>
    </p:spTree>
    <p:extLst>
      <p:ext uri="{BB962C8B-B14F-4D97-AF65-F5344CB8AC3E}">
        <p14:creationId xmlns:p14="http://schemas.microsoft.com/office/powerpoint/2010/main" val="31350840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F148DF-F677-4BA0-8EE2-15E1CBF1B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 </a:t>
            </a:r>
            <a:r>
              <a:rPr lang="fr-FR" sz="3600" b="1" dirty="0"/>
              <a:t>Urbanisation communale. </a:t>
            </a:r>
            <a:br>
              <a:rPr lang="fr-FR" sz="3600" b="1" dirty="0"/>
            </a:br>
            <a:r>
              <a:rPr lang="fr-FR" sz="3600" b="1" dirty="0"/>
              <a:t>Affichage invisible et </a:t>
            </a:r>
            <a:r>
              <a:rPr lang="fr-FR" sz="3600" b="1" dirty="0" err="1"/>
              <a:t>covisibilité</a:t>
            </a:r>
            <a:endParaRPr lang="fr-FR" sz="3600" b="1" dirty="0"/>
          </a:p>
        </p:txBody>
      </p:sp>
      <p:pic>
        <p:nvPicPr>
          <p:cNvPr id="13" name="Espace réservé du contenu 12">
            <a:extLst>
              <a:ext uri="{FF2B5EF4-FFF2-40B4-BE49-F238E27FC236}">
                <a16:creationId xmlns:a16="http://schemas.microsoft.com/office/drawing/2014/main" id="{5ADEC333-CB0B-4CC4-9E2F-59B6BA59AA9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087" y="2197319"/>
            <a:ext cx="5375229" cy="3862168"/>
          </a:xfrm>
        </p:spPr>
      </p:pic>
      <p:pic>
        <p:nvPicPr>
          <p:cNvPr id="11" name="Espace réservé du contenu 10">
            <a:extLst>
              <a:ext uri="{FF2B5EF4-FFF2-40B4-BE49-F238E27FC236}">
                <a16:creationId xmlns:a16="http://schemas.microsoft.com/office/drawing/2014/main" id="{C6F48192-3FEB-4BB9-A02B-9D3EB272F3A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684" y="2197320"/>
            <a:ext cx="5149557" cy="3862168"/>
          </a:xfrm>
        </p:spPr>
      </p:pic>
    </p:spTree>
    <p:extLst>
      <p:ext uri="{BB962C8B-B14F-4D97-AF65-F5344CB8AC3E}">
        <p14:creationId xmlns:p14="http://schemas.microsoft.com/office/powerpoint/2010/main" val="15712992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5B714C-29C1-420B-91B3-EF4C0775C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35338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600" b="1" dirty="0"/>
              <a:t>Les adhérents et les habitants ont droit                                                 à la parole et au respect</a:t>
            </a:r>
            <a:br>
              <a:rPr lang="fr-FR" dirty="0"/>
            </a:br>
            <a:endParaRPr lang="fr-FR" dirty="0"/>
          </a:p>
        </p:txBody>
      </p:sp>
      <p:pic>
        <p:nvPicPr>
          <p:cNvPr id="16" name="Espace réservé du contenu 15">
            <a:extLst>
              <a:ext uri="{FF2B5EF4-FFF2-40B4-BE49-F238E27FC236}">
                <a16:creationId xmlns:a16="http://schemas.microsoft.com/office/drawing/2014/main" id="{48A8322B-874F-4B9E-B175-FF6527B45F1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731136A3-F439-4137-8A3F-BD4388A97C1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</p:spTree>
    <p:extLst>
      <p:ext uri="{BB962C8B-B14F-4D97-AF65-F5344CB8AC3E}">
        <p14:creationId xmlns:p14="http://schemas.microsoft.com/office/powerpoint/2010/main" val="41500904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C5A396-297E-468D-901C-1457D905D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 </a:t>
            </a:r>
            <a:r>
              <a:rPr lang="fr-FR" sz="3200" b="1" dirty="0"/>
              <a:t>stupeur et échappements</a:t>
            </a:r>
          </a:p>
        </p:txBody>
      </p:sp>
      <p:pic>
        <p:nvPicPr>
          <p:cNvPr id="12" name="Espace réservé du contenu 11">
            <a:extLst>
              <a:ext uri="{FF2B5EF4-FFF2-40B4-BE49-F238E27FC236}">
                <a16:creationId xmlns:a16="http://schemas.microsoft.com/office/drawing/2014/main" id="{0170B9A0-D2EB-4922-9BBF-FA293803809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pic>
        <p:nvPicPr>
          <p:cNvPr id="16" name="Espace réservé du contenu 15">
            <a:extLst>
              <a:ext uri="{FF2B5EF4-FFF2-40B4-BE49-F238E27FC236}">
                <a16:creationId xmlns:a16="http://schemas.microsoft.com/office/drawing/2014/main" id="{D5A05663-BEC8-4703-8EC1-58B895A2376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</p:spTree>
    <p:extLst>
      <p:ext uri="{BB962C8B-B14F-4D97-AF65-F5344CB8AC3E}">
        <p14:creationId xmlns:p14="http://schemas.microsoft.com/office/powerpoint/2010/main" val="1114369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36B0DD-5BA9-455F-A9BD-43FD9B384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 </a:t>
            </a:r>
            <a:r>
              <a:rPr lang="fr-FR" sz="3600" b="1" dirty="0"/>
              <a:t>finances locales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D7AF051C-B200-4BED-B359-E668D4EA714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067" y="2654278"/>
            <a:ext cx="5181600" cy="2694027"/>
          </a:xfrm>
        </p:spPr>
      </p:pic>
      <p:pic>
        <p:nvPicPr>
          <p:cNvPr id="10" name="Espace réservé du contenu 9">
            <a:extLst>
              <a:ext uri="{FF2B5EF4-FFF2-40B4-BE49-F238E27FC236}">
                <a16:creationId xmlns:a16="http://schemas.microsoft.com/office/drawing/2014/main" id="{596A57F0-93A7-4810-8AE4-5F577494ECE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76" y="2491231"/>
            <a:ext cx="5616529" cy="3020123"/>
          </a:xfrm>
        </p:spPr>
      </p:pic>
    </p:spTree>
    <p:extLst>
      <p:ext uri="{BB962C8B-B14F-4D97-AF65-F5344CB8AC3E}">
        <p14:creationId xmlns:p14="http://schemas.microsoft.com/office/powerpoint/2010/main" val="4944004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BCA569-AAE6-488F-B6EB-96F081487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3782"/>
          </a:xfrm>
        </p:spPr>
        <p:txBody>
          <a:bodyPr/>
          <a:lstStyle/>
          <a:p>
            <a:pPr algn="ctr"/>
            <a:r>
              <a:rPr lang="fr-FR" dirty="0"/>
              <a:t> </a:t>
            </a:r>
            <a:r>
              <a:rPr lang="fr-FR" sz="3600" b="1" dirty="0"/>
              <a:t>Aménagements cyclables ? (Rive Est du Lac d’Annecy)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3A48ECC-3414-43BC-8EAB-110D998C1E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029" y="1408907"/>
            <a:ext cx="7070271" cy="5302703"/>
          </a:xfrm>
        </p:spPr>
      </p:pic>
    </p:spTree>
    <p:extLst>
      <p:ext uri="{BB962C8B-B14F-4D97-AF65-F5344CB8AC3E}">
        <p14:creationId xmlns:p14="http://schemas.microsoft.com/office/powerpoint/2010/main" val="38659087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C4041D-629C-4F06-94DE-F2EBBAAA6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sz="3200" b="1" dirty="0"/>
              <a:t>Nous sommes tous cyclistes, et plus encore piétons, </a:t>
            </a:r>
            <a:br>
              <a:rPr lang="fr-FR" sz="3200" b="1" dirty="0"/>
            </a:br>
            <a:r>
              <a:rPr lang="fr-FR" sz="3200" b="1" dirty="0"/>
              <a:t> et attachés à la sécurité, à la santé, à notre village, au paysage </a:t>
            </a:r>
            <a:br>
              <a:rPr lang="fr-FR" sz="3200" b="1" dirty="0"/>
            </a:br>
            <a:r>
              <a:rPr lang="fr-FR" sz="3200" b="1" dirty="0"/>
              <a:t>(et au bilan carbone et à la gestion des finances publiques)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9FE51FAA-C90D-4F9F-A882-6D6627611A0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F09E3F69-A17A-4654-9994-F9029AAF47B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</p:spTree>
    <p:extLst>
      <p:ext uri="{BB962C8B-B14F-4D97-AF65-F5344CB8AC3E}">
        <p14:creationId xmlns:p14="http://schemas.microsoft.com/office/powerpoint/2010/main" val="7278788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99ECA9-61CB-4A49-A599-BAF372AAC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30040"/>
          </a:xfrm>
        </p:spPr>
        <p:txBody>
          <a:bodyPr>
            <a:normAutofit/>
          </a:bodyPr>
          <a:lstStyle/>
          <a:p>
            <a:pPr algn="ctr"/>
            <a:r>
              <a:rPr lang="fr-FR" sz="3200" b="1" dirty="0"/>
              <a:t>Ecouter mais ne pas entendre; rester dans l’entre-soi; refuser  les propositions et les suggestions de cyclistes et d’associations.</a:t>
            </a:r>
          </a:p>
        </p:txBody>
      </p:sp>
      <p:pic>
        <p:nvPicPr>
          <p:cNvPr id="10" name="Espace réservé du contenu 9">
            <a:extLst>
              <a:ext uri="{FF2B5EF4-FFF2-40B4-BE49-F238E27FC236}">
                <a16:creationId xmlns:a16="http://schemas.microsoft.com/office/drawing/2014/main" id="{46892B0F-B929-457F-8A6A-EC11B40626D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4370" y="1495167"/>
            <a:ext cx="3615714" cy="5242264"/>
          </a:xfrm>
        </p:spPr>
      </p:pic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CE7B67DE-0D88-43FA-9D26-7D23ABE63BE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7" y="2083693"/>
            <a:ext cx="5813999" cy="4303275"/>
          </a:xfrm>
        </p:spPr>
      </p:pic>
    </p:spTree>
    <p:extLst>
      <p:ext uri="{BB962C8B-B14F-4D97-AF65-F5344CB8AC3E}">
        <p14:creationId xmlns:p14="http://schemas.microsoft.com/office/powerpoint/2010/main" val="42779605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EFFADC-AB1B-4575-9A93-62B8AC4D1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600" b="1" dirty="0"/>
              <a:t>Le rôle de la société civile pour BVV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BB2FBA4F-01CA-4D20-A6EB-E78EC43C6E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71726"/>
            <a:ext cx="10515600" cy="3859136"/>
          </a:xfrm>
        </p:spPr>
      </p:pic>
    </p:spTree>
    <p:extLst>
      <p:ext uri="{BB962C8B-B14F-4D97-AF65-F5344CB8AC3E}">
        <p14:creationId xmlns:p14="http://schemas.microsoft.com/office/powerpoint/2010/main" val="37484054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507BE5-CA3F-449B-9AAC-3A78B034A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43277"/>
          </a:xfrm>
        </p:spPr>
        <p:txBody>
          <a:bodyPr>
            <a:normAutofit/>
          </a:bodyPr>
          <a:lstStyle/>
          <a:p>
            <a:pPr algn="ctr"/>
            <a:r>
              <a:rPr lang="fr-FR" sz="3200" b="1" dirty="0"/>
              <a:t>Grand Annecy et Département </a:t>
            </a:r>
            <a:br>
              <a:rPr lang="fr-FR" sz="3200" b="1" dirty="0"/>
            </a:br>
            <a:r>
              <a:rPr lang="fr-FR" sz="3200" b="1" dirty="0"/>
              <a:t>Le rôle de la société civile pour la qualité de l’air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AB1A35E7-39F7-473C-8313-0249B95207A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424" y="1408402"/>
            <a:ext cx="3754452" cy="4775752"/>
          </a:xfrm>
        </p:spPr>
      </p:pic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CCF78E31-9DC9-4624-A06E-1A56936683F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1527" y="1408402"/>
            <a:ext cx="3754452" cy="4768561"/>
          </a:xfrm>
        </p:spPr>
      </p:pic>
    </p:spTree>
    <p:extLst>
      <p:ext uri="{BB962C8B-B14F-4D97-AF65-F5344CB8AC3E}">
        <p14:creationId xmlns:p14="http://schemas.microsoft.com/office/powerpoint/2010/main" val="15144692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7C94A4-FBD6-43BA-938D-ED772F4FF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200" b="1" dirty="0"/>
              <a:t>Et pour la mobilité et la sauvegarde du lac et de ses rives.</a:t>
            </a:r>
            <a:br>
              <a:rPr lang="fr-FR" sz="3200" b="1" dirty="0"/>
            </a:br>
            <a:r>
              <a:rPr lang="fr-FR" sz="3200" b="1" dirty="0"/>
              <a:t>Assises et conférences-débats: BVV participe, initie, organise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193D91BF-FB8E-4CDF-9EF8-894B1B95E87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93" y="2277979"/>
            <a:ext cx="6086472" cy="3898231"/>
          </a:xfrm>
        </p:spPr>
      </p:pic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DA626AA8-9FBB-4197-A337-C65600E9EBB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214" y="1692995"/>
            <a:ext cx="3263310" cy="4799880"/>
          </a:xfrm>
        </p:spPr>
      </p:pic>
    </p:spTree>
    <p:extLst>
      <p:ext uri="{BB962C8B-B14F-4D97-AF65-F5344CB8AC3E}">
        <p14:creationId xmlns:p14="http://schemas.microsoft.com/office/powerpoint/2010/main" val="7005710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A37669-840E-429B-8229-B9B9E073E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4285"/>
          </a:xfrm>
        </p:spPr>
        <p:txBody>
          <a:bodyPr>
            <a:normAutofit/>
          </a:bodyPr>
          <a:lstStyle/>
          <a:p>
            <a:pPr algn="ctr"/>
            <a:r>
              <a:rPr lang="fr-FR" sz="3200" b="1" dirty="0"/>
              <a:t>PDU du Grand Annecy et LOLA du Département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E913A63-9CBE-4488-8232-8307766289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66340" y="1299410"/>
            <a:ext cx="5765800" cy="4496175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 </a:t>
            </a:r>
            <a:r>
              <a:rPr lang="fr-FR" sz="2400" dirty="0"/>
              <a:t>BVV demande plus de convergence et aussi  de vision, plus d’expertise et moins de négationnisme et de saucissonnage.   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CF90F471-62B8-4347-8148-2F9FC58642C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23" y="2102155"/>
            <a:ext cx="5181600" cy="4074808"/>
          </a:xfrm>
        </p:spPr>
      </p:pic>
      <p:graphicFrame>
        <p:nvGraphicFramePr>
          <p:cNvPr id="3" name="Objet 2">
            <a:hlinkClick r:id="" action="ppaction://ole?verb=0"/>
            <a:extLst>
              <a:ext uri="{FF2B5EF4-FFF2-40B4-BE49-F238E27FC236}">
                <a16:creationId xmlns:a16="http://schemas.microsoft.com/office/drawing/2014/main" id="{17E224E5-5625-47E4-A690-4D8AD7D724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868522"/>
              </p:ext>
            </p:extLst>
          </p:nvPr>
        </p:nvGraphicFramePr>
        <p:xfrm>
          <a:off x="6312879" y="2477121"/>
          <a:ext cx="5472722" cy="36998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6" name="Presentation" r:id="rId4" imgW="6350040" imgH="3571920" progId="PowerPoint.Show.12">
                  <p:embed/>
                </p:oleObj>
              </mc:Choice>
              <mc:Fallback>
                <p:oleObj name="Presentation" r:id="rId4" imgW="6350040" imgH="357192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312879" y="2477121"/>
                        <a:ext cx="5472722" cy="36998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958859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2B186A-9656-4381-A3B8-0557BD23D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200" b="1" dirty="0"/>
              <a:t>« </a:t>
            </a:r>
            <a:r>
              <a:rPr lang="fr-FR" sz="3200" b="1" i="1" dirty="0"/>
              <a:t>A la fin de l’autoroute, il y aura le péage</a:t>
            </a:r>
            <a:r>
              <a:rPr lang="fr-FR" sz="3200" b="1" dirty="0"/>
              <a:t> »</a:t>
            </a:r>
            <a:br>
              <a:rPr lang="fr-FR" sz="3200" b="1" dirty="0"/>
            </a:br>
            <a:r>
              <a:rPr lang="fr-FR" sz="2800" dirty="0"/>
              <a:t>(brève de comptoir)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2E848C5-8298-4B9C-86C3-5307EB9CEB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25" y="2197768"/>
            <a:ext cx="10651418" cy="4202318"/>
          </a:xfrm>
        </p:spPr>
      </p:pic>
    </p:spTree>
    <p:extLst>
      <p:ext uri="{BB962C8B-B14F-4D97-AF65-F5344CB8AC3E}">
        <p14:creationId xmlns:p14="http://schemas.microsoft.com/office/powerpoint/2010/main" val="9997944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C9A3F5-76FF-4702-B260-0FFBCA81F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 </a:t>
            </a:r>
            <a:r>
              <a:rPr lang="fr-FR" sz="3200" b="1" dirty="0"/>
              <a:t>Transparence de l’information </a:t>
            </a:r>
            <a:br>
              <a:rPr lang="fr-FR" sz="3200" b="1" dirty="0"/>
            </a:br>
            <a:r>
              <a:rPr lang="fr-FR" sz="3200" b="1" dirty="0"/>
              <a:t>et communication avec les adhérents</a:t>
            </a:r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63DB7B67-DF00-4185-9750-796CC4F748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477" y="1690688"/>
            <a:ext cx="8282026" cy="4965786"/>
          </a:xfrm>
        </p:spPr>
      </p:pic>
    </p:spTree>
    <p:extLst>
      <p:ext uri="{BB962C8B-B14F-4D97-AF65-F5344CB8AC3E}">
        <p14:creationId xmlns:p14="http://schemas.microsoft.com/office/powerpoint/2010/main" val="11020437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3BFDF0-27AE-4EAF-A863-1C258C236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200" dirty="0"/>
              <a:t>  </a:t>
            </a:r>
            <a:r>
              <a:rPr lang="fr-FR" sz="3200" b="1" dirty="0"/>
              <a:t>BVV dans la  presse écrite et à la radio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058CDA49-5BB1-4A5E-BF4F-C6FC1FDA55B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54" y="1344517"/>
            <a:ext cx="5181600" cy="2587726"/>
          </a:xfrm>
        </p:spPr>
      </p:pic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B842E214-33E9-490C-AB3F-99D07305633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654" y="1344517"/>
            <a:ext cx="5181600" cy="3578882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1505B75-14FF-4096-AB8A-6EF1D2E23A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914" y="3932242"/>
            <a:ext cx="3945861" cy="292055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DADE664-CC7D-43D7-8589-5296E9CECB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1065" y="3051859"/>
            <a:ext cx="2809443" cy="391008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BE1DA21-BF2E-4528-9956-4329BE665A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656" y="3051859"/>
            <a:ext cx="3381575" cy="240343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E8B232D-897F-4455-9017-01C1BD4B95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0918" y="4545838"/>
            <a:ext cx="3020913" cy="226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2517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433E34-F395-48EF-AC60-74F3203A7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3600" b="1" dirty="0">
                <a:solidFill>
                  <a:srgbClr val="FF0000"/>
                </a:solidFill>
              </a:rPr>
              <a:t>Rapport d’activités du Vice -Président</a:t>
            </a:r>
            <a:br>
              <a:rPr lang="fr-FR" sz="2800" b="1" dirty="0"/>
            </a:br>
            <a:r>
              <a:rPr lang="fr-FR" sz="2800" b="1" dirty="0"/>
              <a:t>1) la mobilité et les transports collectifs 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C9592C1E-14D2-47A3-B0E5-E035B8B0EF5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515" y="1825625"/>
            <a:ext cx="4808969" cy="4351338"/>
          </a:xfrm>
        </p:spPr>
      </p:pic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38D30A-9CF5-4C09-B21D-109A5F46CC1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/>
              <a:t>Enquête BVV 2015:</a:t>
            </a:r>
          </a:p>
          <a:p>
            <a:pPr marL="0" indent="0">
              <a:buNone/>
            </a:pPr>
            <a:r>
              <a:rPr lang="fr-FR" dirty="0"/>
              <a:t>96% répondants favorables au développement des TC</a:t>
            </a:r>
          </a:p>
          <a:p>
            <a:r>
              <a:rPr lang="fr-FR" dirty="0"/>
              <a:t>Enquête Grand Annecy (PDU):</a:t>
            </a:r>
          </a:p>
          <a:p>
            <a:r>
              <a:rPr lang="fr-FR" dirty="0"/>
              <a:t>71% des sondés souhaitent le développement des TC</a:t>
            </a:r>
          </a:p>
        </p:txBody>
      </p:sp>
    </p:spTree>
    <p:extLst>
      <p:ext uri="{BB962C8B-B14F-4D97-AF65-F5344CB8AC3E}">
        <p14:creationId xmlns:p14="http://schemas.microsoft.com/office/powerpoint/2010/main" val="19964145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B910A2-53E7-4688-9CC4-08870D8B5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200" b="1" dirty="0"/>
              <a:t>2) PLU de Veyrier-du-Lac</a:t>
            </a:r>
            <a:br>
              <a:rPr lang="fr-FR" sz="3200" b="1" dirty="0"/>
            </a:br>
            <a:r>
              <a:rPr lang="fr-FR" sz="3200" b="1" dirty="0"/>
              <a:t> </a:t>
            </a:r>
            <a:r>
              <a:rPr lang="fr-FR" sz="2700" b="1" dirty="0"/>
              <a:t>BVV assimilée PPA, contribue mais n’est pas mentionnée et peu écoutée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F2B425DA-225F-4BEA-AC33-9229DFEE37D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908" y="1825624"/>
            <a:ext cx="3629488" cy="4839319"/>
          </a:xfrm>
        </p:spPr>
      </p:pic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E4D2E8A0-D631-43F7-82DE-211E56E5009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726" y="1825624"/>
            <a:ext cx="3593147" cy="4935685"/>
          </a:xfrm>
        </p:spPr>
      </p:pic>
    </p:spTree>
    <p:extLst>
      <p:ext uri="{BB962C8B-B14F-4D97-AF65-F5344CB8AC3E}">
        <p14:creationId xmlns:p14="http://schemas.microsoft.com/office/powerpoint/2010/main" val="23563413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2EFA7F-FFD1-412C-AB40-171E512D0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600" b="1" dirty="0"/>
              <a:t>3) voirie, circulation et sécurité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C6FE2927-307B-4B33-8616-59F1D01C6A4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29035" y="2371328"/>
            <a:ext cx="4352925" cy="3264693"/>
          </a:xfrm>
        </p:spPr>
      </p:pic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0C43C854-7C0D-48FD-AE36-E5F1C5D17A1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897" y="1827212"/>
            <a:ext cx="2929758" cy="4351338"/>
          </a:xfrm>
        </p:spPr>
      </p:pic>
    </p:spTree>
    <p:extLst>
      <p:ext uri="{BB962C8B-B14F-4D97-AF65-F5344CB8AC3E}">
        <p14:creationId xmlns:p14="http://schemas.microsoft.com/office/powerpoint/2010/main" val="34044266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6535F4-3841-47EF-856A-9FA3959FC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200" b="1" dirty="0"/>
              <a:t>4) Voie « verte » : petites satisfactions (végétalisation, cheminements piétonniers ) et promesses (à suivre)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E29D1A76-A791-4F3A-A269-B5CD9BC1B8F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982" y="1740271"/>
            <a:ext cx="5621818" cy="4216363"/>
          </a:xfrm>
        </p:spPr>
      </p:pic>
      <p:pic>
        <p:nvPicPr>
          <p:cNvPr id="12" name="Espace réservé du contenu 11">
            <a:extLst>
              <a:ext uri="{FF2B5EF4-FFF2-40B4-BE49-F238E27FC236}">
                <a16:creationId xmlns:a16="http://schemas.microsoft.com/office/drawing/2014/main" id="{C1DDF218-BFE1-416B-9930-F1E9BEE9159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830664" y="1871881"/>
            <a:ext cx="4369998" cy="4106781"/>
          </a:xfrm>
        </p:spPr>
      </p:pic>
    </p:spTree>
    <p:extLst>
      <p:ext uri="{BB962C8B-B14F-4D97-AF65-F5344CB8AC3E}">
        <p14:creationId xmlns:p14="http://schemas.microsoft.com/office/powerpoint/2010/main" val="27401585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C0CCA5-D046-469E-8507-0E022AF4F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b="1" dirty="0"/>
              <a:t>            Voie « verte », déviations et satisfactions posthumes </a:t>
            </a:r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EE6BB8D4-A046-4FE6-98DF-2F1679DE7A2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248" y="1825625"/>
            <a:ext cx="3263503" cy="4351338"/>
          </a:xfrm>
        </p:spPr>
      </p:pic>
      <p:pic>
        <p:nvPicPr>
          <p:cNvPr id="12" name="Espace réservé du contenu 11">
            <a:extLst>
              <a:ext uri="{FF2B5EF4-FFF2-40B4-BE49-F238E27FC236}">
                <a16:creationId xmlns:a16="http://schemas.microsoft.com/office/drawing/2014/main" id="{6DDB3EAB-DC6D-4591-9455-7B301C2AA27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248" y="1825625"/>
            <a:ext cx="3263503" cy="4351338"/>
          </a:xfrm>
        </p:spPr>
      </p:pic>
    </p:spTree>
    <p:extLst>
      <p:ext uri="{BB962C8B-B14F-4D97-AF65-F5344CB8AC3E}">
        <p14:creationId xmlns:p14="http://schemas.microsoft.com/office/powerpoint/2010/main" val="24289005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3153A4-A4C1-4EF4-91A9-97CBFF7E4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 </a:t>
            </a:r>
            <a:r>
              <a:rPr lang="fr-FR" sz="3600" b="1" dirty="0"/>
              <a:t>5) Urbanisme: PC surprises…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64DE022C-C50A-425A-857F-5E2A5ED8226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637ED91-0FFA-40C7-9BFE-5DC267B86D3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248" y="1825625"/>
            <a:ext cx="3263503" cy="4351338"/>
          </a:xfrm>
        </p:spPr>
      </p:pic>
    </p:spTree>
    <p:extLst>
      <p:ext uri="{BB962C8B-B14F-4D97-AF65-F5344CB8AC3E}">
        <p14:creationId xmlns:p14="http://schemas.microsoft.com/office/powerpoint/2010/main" val="23868948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F335B0-F661-435B-8782-3CA18C045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200" b="1" dirty="0"/>
              <a:t>Affichage </a:t>
            </a:r>
            <a:r>
              <a:rPr lang="fr-FR" sz="3200" b="1" i="1" dirty="0" err="1"/>
              <a:t>understatement</a:t>
            </a:r>
            <a:r>
              <a:rPr lang="fr-FR" sz="3200" b="1" dirty="0"/>
              <a:t>:</a:t>
            </a:r>
            <a:br>
              <a:rPr lang="fr-FR" sz="3200" b="1" dirty="0"/>
            </a:br>
            <a:r>
              <a:rPr lang="fr-FR" sz="3200" b="1" dirty="0"/>
              <a:t> « rénovation complète »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FCB7E210-6613-47E8-89F8-20B6BCF09B4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66D28BCD-C50B-4298-9EA0-0974B815AD9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</p:spTree>
    <p:extLst>
      <p:ext uri="{BB962C8B-B14F-4D97-AF65-F5344CB8AC3E}">
        <p14:creationId xmlns:p14="http://schemas.microsoft.com/office/powerpoint/2010/main" val="33432289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CADD87-A86F-4DA5-9C27-D347EE6CA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200" b="1" dirty="0"/>
              <a:t>Génération spontanée sans affichage</a:t>
            </a:r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E5894289-7258-4947-B21D-D6070F0260C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DD7D1472-4FDE-41B9-A6D1-3D44B6B79F6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</p:spTree>
    <p:extLst>
      <p:ext uri="{BB962C8B-B14F-4D97-AF65-F5344CB8AC3E}">
        <p14:creationId xmlns:p14="http://schemas.microsoft.com/office/powerpoint/2010/main" val="21743653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 1">
            <a:hlinkClick r:id="" action="ppaction://ole?verb=0"/>
            <a:extLst>
              <a:ext uri="{FF2B5EF4-FFF2-40B4-BE49-F238E27FC236}">
                <a16:creationId xmlns:a16="http://schemas.microsoft.com/office/drawing/2014/main" id="{EF0FC2B4-F822-40C9-AC49-E5BFD977474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8427771"/>
              </p:ext>
            </p:extLst>
          </p:nvPr>
        </p:nvGraphicFramePr>
        <p:xfrm>
          <a:off x="2085474" y="737937"/>
          <a:ext cx="8144376" cy="59676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1" name="Presentation" r:id="rId3" imgW="4570393" imgH="3427469" progId="PowerPoint.Show.12">
                  <p:embed/>
                </p:oleObj>
              </mc:Choice>
              <mc:Fallback>
                <p:oleObj name="Presentation" r:id="rId3" imgW="4570393" imgH="3427469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85474" y="737937"/>
                        <a:ext cx="8144376" cy="59676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8989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8119D5-E24B-4742-8195-EA0C57DB3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 </a:t>
            </a:r>
            <a:r>
              <a:rPr lang="fr-FR" sz="3200" b="1" dirty="0"/>
              <a:t>Rapport financier du trésorier et bilan 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E89B74D-CFC0-4DF5-B22B-66AC75F203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Proposition du CA de reporter le solde 2017  au fond de réserves</a:t>
            </a:r>
          </a:p>
          <a:p>
            <a:r>
              <a:rPr lang="fr-FR" dirty="0"/>
              <a:t>Au 31/12/2017 celui-ci sera de : 14 454€</a:t>
            </a:r>
          </a:p>
          <a:p>
            <a:r>
              <a:rPr lang="fr-FR" dirty="0"/>
              <a:t> dont livret A 13 292€ et CCP: 1 162€</a:t>
            </a:r>
          </a:p>
        </p:txBody>
      </p:sp>
    </p:spTree>
    <p:extLst>
      <p:ext uri="{BB962C8B-B14F-4D97-AF65-F5344CB8AC3E}">
        <p14:creationId xmlns:p14="http://schemas.microsoft.com/office/powerpoint/2010/main" val="2399840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B6BA21-8C6F-48FE-B844-04A958DCF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Approbations et votes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5B0771-6F1D-4D8E-84AF-2C66060F23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Rapport moral et rapport d’activités</a:t>
            </a:r>
          </a:p>
          <a:p>
            <a:r>
              <a:rPr lang="fr-FR" dirty="0"/>
              <a:t>Comptes de l’exercice 2017</a:t>
            </a:r>
          </a:p>
          <a:p>
            <a:r>
              <a:rPr lang="fr-FR" dirty="0"/>
              <a:t>Propositions de cotisations 2019 idem 2018, 2017, 2016…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     </a:t>
            </a:r>
            <a:r>
              <a:rPr lang="fr-FR" sz="3600" dirty="0"/>
              <a:t> </a:t>
            </a:r>
            <a:r>
              <a:rPr lang="fr-FR" sz="3600" dirty="0">
                <a:solidFill>
                  <a:srgbClr val="FF0000"/>
                </a:solidFill>
              </a:rPr>
              <a:t>Renouvellement du Conseil d’administration et votes</a:t>
            </a:r>
          </a:p>
          <a:p>
            <a:pPr>
              <a:buFontTx/>
              <a:buChar char="-"/>
            </a:pPr>
            <a:r>
              <a:rPr lang="fr-FR" dirty="0"/>
              <a:t>Candidats sortants</a:t>
            </a:r>
          </a:p>
          <a:p>
            <a:pPr>
              <a:buFontTx/>
              <a:buChar char="-"/>
            </a:pPr>
            <a:r>
              <a:rPr lang="fr-FR" dirty="0"/>
              <a:t>Nouvelles candidatures</a:t>
            </a:r>
          </a:p>
          <a:p>
            <a:pPr marL="0" indent="0">
              <a:buNone/>
            </a:pPr>
            <a:endParaRPr lang="fr-FR" sz="36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70741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DFB088-FEE1-4E55-A8A8-AED4DEDE5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200" b="1" dirty="0"/>
              <a:t>Vœux du Président 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81E4A1-982D-44C0-B684-41E5DC7B4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3579"/>
            <a:ext cx="10515600" cy="497305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dirty="0"/>
              <a:t>-Moins d’arrogance des décideurs,  plus de respect pour le travail  des associations de la société civile et l’expertise de ses bénévoles . </a:t>
            </a:r>
          </a:p>
          <a:p>
            <a:pPr marL="0" indent="0">
              <a:buNone/>
            </a:pPr>
            <a:r>
              <a:rPr lang="fr-FR" dirty="0"/>
              <a:t>-La politique n’est pas l’affaire des partis mais celle de tous. </a:t>
            </a:r>
          </a:p>
          <a:p>
            <a:pPr marL="0" indent="0">
              <a:buNone/>
            </a:pPr>
            <a:r>
              <a:rPr lang="fr-FR" dirty="0"/>
              <a:t>-Plus d’écoute des habitants par les élus. Cette demande est martelée dans toutes les réunions publiques en bassin annécien depuis 2 ou 3 ans.  </a:t>
            </a:r>
          </a:p>
          <a:p>
            <a:pPr marL="0" indent="0">
              <a:buNone/>
            </a:pPr>
            <a:r>
              <a:rPr lang="fr-FR" dirty="0"/>
              <a:t>-Cesser de confondre urbanisation (galopante cf. UNESCO) et urbanisme.</a:t>
            </a:r>
          </a:p>
          <a:p>
            <a:pPr marL="0" indent="0">
              <a:buNone/>
            </a:pPr>
            <a:r>
              <a:rPr lang="fr-FR" dirty="0"/>
              <a:t>-« </a:t>
            </a:r>
            <a:r>
              <a:rPr lang="fr-FR" i="1" dirty="0"/>
              <a:t>Les hommes politiques se livrent à l’organisation de la tromperie efficace </a:t>
            </a:r>
            <a:r>
              <a:rPr lang="fr-FR" dirty="0"/>
              <a:t>» (Regis Debray, France Culture, 6 juin 2018). Lui donner tort.</a:t>
            </a:r>
          </a:p>
          <a:p>
            <a:pPr marL="0" indent="0">
              <a:buNone/>
            </a:pPr>
            <a:r>
              <a:rPr lang="fr-FR" dirty="0"/>
              <a:t>-« </a:t>
            </a:r>
            <a:r>
              <a:rPr lang="fr-FR" i="1" dirty="0"/>
              <a:t>Gouverner c’est faire croire </a:t>
            </a:r>
            <a:r>
              <a:rPr lang="fr-FR" dirty="0"/>
              <a:t>» (Machiavel, Le Prince, 1513) . Opter pour: « faire les bons choix et dire vrai ».</a:t>
            </a:r>
          </a:p>
          <a:p>
            <a:pPr marL="0" indent="0">
              <a:buNone/>
            </a:pPr>
            <a:r>
              <a:rPr lang="fr-FR" dirty="0"/>
              <a:t>-« </a:t>
            </a:r>
            <a:r>
              <a:rPr lang="fr-FR" i="1" dirty="0"/>
              <a:t>Se souvenir de l’avenir</a:t>
            </a:r>
            <a:r>
              <a:rPr lang="fr-FR" dirty="0"/>
              <a:t> » . Et se souvenir du droit d’inventaire des générations futures. Et aussi de celles d’aujourd’hui.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84147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B9922C-877F-4A07-AD10-17DA0AFD8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3600" b="1" dirty="0"/>
              <a:t>Pour finir, quelques  Informations du bassin du Lac</a:t>
            </a:r>
            <a:br>
              <a:rPr lang="fr-FR" dirty="0"/>
            </a:br>
            <a:r>
              <a:rPr lang="fr-FR" sz="3200" dirty="0"/>
              <a:t>Associations amies, culture et patrimoine (I)</a:t>
            </a:r>
          </a:p>
        </p:txBody>
      </p:sp>
      <p:pic>
        <p:nvPicPr>
          <p:cNvPr id="12" name="Espace réservé du contenu 11">
            <a:extLst>
              <a:ext uri="{FF2B5EF4-FFF2-40B4-BE49-F238E27FC236}">
                <a16:creationId xmlns:a16="http://schemas.microsoft.com/office/drawing/2014/main" id="{81151FDD-A96B-459A-AAE0-988FDD967A9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418" y="1825625"/>
            <a:ext cx="4435164" cy="4351338"/>
          </a:xfrm>
        </p:spPr>
      </p:pic>
      <p:pic>
        <p:nvPicPr>
          <p:cNvPr id="16" name="Espace réservé du contenu 15">
            <a:extLst>
              <a:ext uri="{FF2B5EF4-FFF2-40B4-BE49-F238E27FC236}">
                <a16:creationId xmlns:a16="http://schemas.microsoft.com/office/drawing/2014/main" id="{B8020E51-61E0-4057-A3AE-F2E8423AF4B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26" y="2433750"/>
            <a:ext cx="5484515" cy="3462083"/>
          </a:xfrm>
        </p:spPr>
      </p:pic>
    </p:spTree>
    <p:extLst>
      <p:ext uri="{BB962C8B-B14F-4D97-AF65-F5344CB8AC3E}">
        <p14:creationId xmlns:p14="http://schemas.microsoft.com/office/powerpoint/2010/main" val="37360327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F0FDCE-7027-46EF-A601-D9A4CE81C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 </a:t>
            </a:r>
            <a:r>
              <a:rPr lang="fr-FR" sz="3200" b="1" dirty="0"/>
              <a:t>culture et patrimoine (II)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29697CBD-2DB8-4957-8222-EA1E86DC4D9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606" y="1825625"/>
            <a:ext cx="3466531" cy="4678042"/>
          </a:xfrm>
        </p:spPr>
      </p:pic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A6E0C341-92FF-42FA-851E-5A57B2336A0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5363" y="1825624"/>
            <a:ext cx="3849031" cy="4838061"/>
          </a:xfrm>
        </p:spPr>
      </p:pic>
    </p:spTree>
    <p:extLst>
      <p:ext uri="{BB962C8B-B14F-4D97-AF65-F5344CB8AC3E}">
        <p14:creationId xmlns:p14="http://schemas.microsoft.com/office/powerpoint/2010/main" val="16157744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33D4EC-1929-40EA-A45F-91A978F7B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200" b="1" dirty="0"/>
              <a:t>Agriculture, patrimoine naturel et paysages (III)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59B231B7-B376-482F-9333-B3645A4F1A0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FB7E5C10-325C-408C-B288-5F1788ACFB8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504" y="1825624"/>
            <a:ext cx="2495184" cy="4594765"/>
          </a:xfrm>
        </p:spPr>
      </p:pic>
    </p:spTree>
    <p:extLst>
      <p:ext uri="{BB962C8B-B14F-4D97-AF65-F5344CB8AC3E}">
        <p14:creationId xmlns:p14="http://schemas.microsoft.com/office/powerpoint/2010/main" val="28191112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EFA5BF-A594-4007-A08F-8FB786DE9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8457"/>
          </a:xfrm>
        </p:spPr>
        <p:txBody>
          <a:bodyPr>
            <a:normAutofit/>
          </a:bodyPr>
          <a:lstStyle/>
          <a:p>
            <a:pPr algn="ctr"/>
            <a:r>
              <a:rPr lang="fr-FR" sz="3200" b="1"/>
              <a:t>Merci </a:t>
            </a:r>
            <a:r>
              <a:rPr lang="fr-FR" sz="3200" b="1" dirty="0"/>
              <a:t>pour votre attention et vos questions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0E505DC-4248-4577-BCE4-C98C4A9DBB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23914" y="2013413"/>
            <a:ext cx="5198642" cy="3898980"/>
          </a:xfrm>
        </p:spPr>
      </p:pic>
    </p:spTree>
    <p:extLst>
      <p:ext uri="{BB962C8B-B14F-4D97-AF65-F5344CB8AC3E}">
        <p14:creationId xmlns:p14="http://schemas.microsoft.com/office/powerpoint/2010/main" val="218489986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</TotalTime>
  <Words>555</Words>
  <Application>Microsoft Office PowerPoint</Application>
  <PresentationFormat>Grand écran</PresentationFormat>
  <Paragraphs>74</Paragraphs>
  <Slides>38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38</vt:i4>
      </vt:variant>
    </vt:vector>
  </HeadingPairs>
  <TitlesOfParts>
    <vt:vector size="43" baseType="lpstr">
      <vt:lpstr>Arial</vt:lpstr>
      <vt:lpstr>Calibri</vt:lpstr>
      <vt:lpstr>Calibri Light</vt:lpstr>
      <vt:lpstr>Thème Office</vt:lpstr>
      <vt:lpstr>Presentation</vt:lpstr>
      <vt:lpstr>Présentation PowerPoint</vt:lpstr>
      <vt:lpstr>Agenda de la réunion annuelle  « pour Bien Vivre à Veyrier-du-Lac »</vt:lpstr>
      <vt:lpstr>Assemblée générale statutaire BVV </vt:lpstr>
      <vt:lpstr>Approbation Projet de PV de l’AGO du 28/03/2017  envoyé 12/04/2107 et sur site BVV: vote des adhérents</vt:lpstr>
      <vt:lpstr>Rapport moral du Président le rapport détaillé est disponible en version papier à l’entrée de la salle</vt:lpstr>
      <vt:lpstr>Un exemple: les TC….</vt:lpstr>
      <vt:lpstr>Urbanisation et qualité architecturale:                                          PLU de Veyrier-du-Lac: propositions, analyse critique et suggestions.             </vt:lpstr>
      <vt:lpstr>« Le paysage devient le décor du passage » (S.Tesson) et le village celui du transit et du trafic induit</vt:lpstr>
      <vt:lpstr> Urbanisation communale.  Affichage invisible et covisibilité</vt:lpstr>
      <vt:lpstr>Les adhérents et les habitants ont droit                                                 à la parole et au respect </vt:lpstr>
      <vt:lpstr> stupeur et échappements</vt:lpstr>
      <vt:lpstr> finances locales</vt:lpstr>
      <vt:lpstr> Aménagements cyclables ? (Rive Est du Lac d’Annecy)</vt:lpstr>
      <vt:lpstr>Nous sommes tous cyclistes, et plus encore piétons,   et attachés à la sécurité, à la santé, à notre village, au paysage  (et au bilan carbone et à la gestion des finances publiques)</vt:lpstr>
      <vt:lpstr>Ecouter mais ne pas entendre; rester dans l’entre-soi; refuser  les propositions et les suggestions de cyclistes et d’associations.</vt:lpstr>
      <vt:lpstr>Le rôle de la société civile pour BVV</vt:lpstr>
      <vt:lpstr>Grand Annecy et Département  Le rôle de la société civile pour la qualité de l’air</vt:lpstr>
      <vt:lpstr>Et pour la mobilité et la sauvegarde du lac et de ses rives. Assises et conférences-débats: BVV participe, initie, organise</vt:lpstr>
      <vt:lpstr>PDU du Grand Annecy et LOLA du Département</vt:lpstr>
      <vt:lpstr>« A la fin de l’autoroute, il y aura le péage » (brève de comptoir)</vt:lpstr>
      <vt:lpstr> Transparence de l’information  et communication avec les adhérents</vt:lpstr>
      <vt:lpstr>  BVV dans la  presse écrite et à la radio</vt:lpstr>
      <vt:lpstr>Rapport d’activités du Vice -Président 1) la mobilité et les transports collectifs </vt:lpstr>
      <vt:lpstr>2) PLU de Veyrier-du-Lac  BVV assimilée PPA, contribue mais n’est pas mentionnée et peu écoutée</vt:lpstr>
      <vt:lpstr>3) voirie, circulation et sécurité</vt:lpstr>
      <vt:lpstr>4) Voie « verte » : petites satisfactions (végétalisation, cheminements piétonniers ) et promesses (à suivre)</vt:lpstr>
      <vt:lpstr>            Voie « verte », déviations et satisfactions posthumes </vt:lpstr>
      <vt:lpstr> 5) Urbanisme: PC surprises…</vt:lpstr>
      <vt:lpstr>Affichage understatement:  « rénovation complète »</vt:lpstr>
      <vt:lpstr>Génération spontanée sans affichage</vt:lpstr>
      <vt:lpstr>Présentation PowerPoint</vt:lpstr>
      <vt:lpstr> Rapport financier du trésorier et bilan  </vt:lpstr>
      <vt:lpstr>Approbations et votes</vt:lpstr>
      <vt:lpstr>Vœux du Président  </vt:lpstr>
      <vt:lpstr>Pour finir, quelques  Informations du bassin du Lac Associations amies, culture et patrimoine (I)</vt:lpstr>
      <vt:lpstr> culture et patrimoine (II)</vt:lpstr>
      <vt:lpstr>Agriculture, patrimoine naturel et paysages (III)</vt:lpstr>
      <vt:lpstr>Merci pour votre attention et vos questions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Olivier</dc:creator>
  <cp:lastModifiedBy>Olivier</cp:lastModifiedBy>
  <cp:revision>83</cp:revision>
  <dcterms:created xsi:type="dcterms:W3CDTF">2018-05-09T13:22:13Z</dcterms:created>
  <dcterms:modified xsi:type="dcterms:W3CDTF">2018-06-07T12:11:54Z</dcterms:modified>
</cp:coreProperties>
</file>